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77" r:id="rId5"/>
    <p:sldId id="284" r:id="rId6"/>
    <p:sldId id="285" r:id="rId7"/>
    <p:sldId id="269" r:id="rId8"/>
    <p:sldId id="290" r:id="rId9"/>
    <p:sldId id="274" r:id="rId10"/>
    <p:sldId id="268" r:id="rId11"/>
    <p:sldId id="289" r:id="rId12"/>
    <p:sldId id="270" r:id="rId13"/>
    <p:sldId id="271" r:id="rId14"/>
    <p:sldId id="278" r:id="rId15"/>
    <p:sldId id="279" r:id="rId16"/>
    <p:sldId id="280" r:id="rId17"/>
    <p:sldId id="281" r:id="rId18"/>
    <p:sldId id="282" r:id="rId19"/>
    <p:sldId id="273" r:id="rId20"/>
    <p:sldId id="291" r:id="rId21"/>
    <p:sldId id="292" r:id="rId22"/>
    <p:sldId id="293" r:id="rId23"/>
    <p:sldId id="266" r:id="rId24"/>
    <p:sldId id="283" r:id="rId25"/>
    <p:sldId id="27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87949" autoAdjust="0"/>
  </p:normalViewPr>
  <p:slideViewPr>
    <p:cSldViewPr snapToGrid="0" showGuides="1">
      <p:cViewPr varScale="1">
        <p:scale>
          <a:sx n="94" d="100"/>
          <a:sy n="94" d="100"/>
        </p:scale>
        <p:origin x="78" y="23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3552" y="-2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7/14/2019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7/14/2019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090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363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94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22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59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66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62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76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Project 1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12" y="728546"/>
            <a:ext cx="5371206" cy="517794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189" y="5906494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3C5A78-E3EC-4406-940C-27114240C4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4C264-92EC-4EE7-80BA-88A51D25741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0206038" y="782638"/>
            <a:ext cx="46037" cy="46037"/>
          </a:xfrm>
        </p:spPr>
        <p:txBody>
          <a:bodyPr/>
          <a:lstStyle/>
          <a:p>
            <a:pPr lvl="0"/>
            <a:endParaRPr lang="en-C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44CF795-80C3-49AC-AA21-45DF78FBD4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2F4EE3B-9130-4362-B782-58508BAB23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381606-4A81-4E89-8DAD-3FEA5D27BC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0C9828-AF4F-4D8D-851A-0E8E8FD068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D6CC068-BC42-4FE4-9FC8-0C507A841A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A065D-AC30-45FE-8BE3-5689AA9945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A52B151-B966-471E-B817-DC5DF24A3B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4" y="6025306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3702D-2733-4DEC-A40A-D30996D598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4" y="6025306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7F3B93-F1B1-4805-8421-EA8BF6009B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4" y="6025306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4" y="6025306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D136610-3A42-4230-B2B5-D59E9D528D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84" y="6263693"/>
            <a:ext cx="1646961" cy="38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pic>
        <p:nvPicPr>
          <p:cNvPr id="39" name="Picture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794" y="6025306"/>
            <a:ext cx="1646961" cy="73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7/14/2019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MAJOR CRIME INDICATORS (mci) - TORONTO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1 – Analysis by category in Toronto from 2014 to 2018</a:t>
            </a:r>
          </a:p>
          <a:p>
            <a:br>
              <a:rPr lang="en-US" dirty="0"/>
            </a:b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Rakesh KUMAR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Iraldo</a:t>
            </a:r>
            <a:r>
              <a:rPr lang="en-US" dirty="0"/>
              <a:t> Gomez</a:t>
            </a:r>
          </a:p>
          <a:p>
            <a:pPr marL="285750" indent="-285750">
              <a:buFontTx/>
              <a:buChar char="-"/>
            </a:pPr>
            <a:r>
              <a:rPr lang="en-US" dirty="0"/>
              <a:t>Daniel barrantes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89" b="147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00037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Answers and findings </a:t>
            </a:r>
            <a:r>
              <a:rPr lang="en-US" dirty="0" err="1"/>
              <a:t>summarY</a:t>
            </a:r>
            <a:endParaRPr lang="en-US" dirty="0"/>
          </a:p>
        </p:txBody>
      </p:sp>
      <p:pic>
        <p:nvPicPr>
          <p:cNvPr id="83" name="Picture Placeholder 82" descr="Bar chart">
            <a:extLst>
              <a:ext uri="{FF2B5EF4-FFF2-40B4-BE49-F238E27FC236}">
                <a16:creationId xmlns:a16="http://schemas.microsoft.com/office/drawing/2014/main" id="{C881BE4E-5D69-E447-A036-5172F657074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22" name="Picture Placeholder 21" descr="downtown area at dusk">
            <a:extLst>
              <a:ext uri="{FF2B5EF4-FFF2-40B4-BE49-F238E27FC236}">
                <a16:creationId xmlns:a16="http://schemas.microsoft.com/office/drawing/2014/main" id="{900B31E0-725B-4414-BD86-F34DA10467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&amp; </a:t>
            </a:r>
            <a:r>
              <a:rPr lang="en-US" dirty="0" err="1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Elaborate on the questions you asked, describing what kinds of data you needed to answer them, and where you found it</a:t>
            </a:r>
          </a:p>
        </p:txBody>
      </p:sp>
      <p:pic>
        <p:nvPicPr>
          <p:cNvPr id="7" name="Picture Placeholder 6" descr="skyscra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93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Cleanup &amp;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Describe the exploration and cleanup process</a:t>
            </a:r>
          </a:p>
          <a:p>
            <a:pPr marL="0" indent="0">
              <a:buNone/>
            </a:pPr>
            <a:r>
              <a:rPr lang="en-US" sz="1800" dirty="0"/>
              <a:t>Discuss insights you had while exploring the data that you didn't anticipate</a:t>
            </a:r>
          </a:p>
          <a:p>
            <a:pPr marL="0" indent="0">
              <a:buNone/>
            </a:pPr>
            <a:r>
              <a:rPr lang="en-US" sz="1800" dirty="0"/>
              <a:t>Discuss any problems that arose after exploring the data, and how you resolved them</a:t>
            </a:r>
          </a:p>
          <a:p>
            <a:pPr marL="0" indent="0">
              <a:buNone/>
            </a:pPr>
            <a:r>
              <a:rPr lang="en-US" sz="1800" dirty="0"/>
              <a:t>Present and discuss interesting figures developed during exploration, ideally with the help of </a:t>
            </a:r>
            <a:r>
              <a:rPr lang="en-US" sz="1800" dirty="0" err="1"/>
              <a:t>Jupyter</a:t>
            </a:r>
            <a:r>
              <a:rPr lang="en-US" sz="1800" dirty="0"/>
              <a:t> Notebook</a:t>
            </a:r>
          </a:p>
        </p:txBody>
      </p:sp>
      <p:pic>
        <p:nvPicPr>
          <p:cNvPr id="7" name="Picture Placeholder 6" descr="skyscra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21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Discuss the steps you took to analyze the data and answer each question you asked in your proposal</a:t>
            </a:r>
          </a:p>
          <a:p>
            <a:pPr marL="0" indent="0">
              <a:buNone/>
            </a:pPr>
            <a:r>
              <a:rPr lang="en-US" sz="1800" dirty="0"/>
              <a:t>Present and discuss interesting figures developed during analysis, ideally with the help of </a:t>
            </a:r>
            <a:r>
              <a:rPr lang="en-US" sz="1800" dirty="0" err="1"/>
              <a:t>Jupyter</a:t>
            </a:r>
            <a:r>
              <a:rPr lang="en-US" sz="1800" dirty="0"/>
              <a:t> Notebook</a:t>
            </a:r>
          </a:p>
        </p:txBody>
      </p:sp>
      <p:pic>
        <p:nvPicPr>
          <p:cNvPr id="7" name="Picture Placeholder 6" descr="skyscra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377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14</a:t>
            </a:fld>
            <a:endParaRPr lang="en-US" noProof="0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04284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</a:t>
            </a:r>
          </a:p>
          <a:p>
            <a:pPr lvl="1"/>
            <a:r>
              <a:rPr lang="en-US" dirty="0"/>
              <a:t>What would you research next, if you had two more weeks?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15</a:t>
            </a:fld>
            <a:endParaRPr lang="en-US" noProof="0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798328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crime indicator of Toronto police chart</a:t>
            </a:r>
          </a:p>
        </p:txBody>
      </p:sp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7600994"/>
              </p:ext>
            </p:extLst>
          </p:nvPr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6E4F3-405D-4DE2-950D-EECB115A0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1" y="1166957"/>
            <a:ext cx="10149840" cy="560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analysis by household median income chart</a:t>
            </a:r>
          </a:p>
        </p:txBody>
      </p:sp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/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5A1390-3440-49F9-8F0F-454727E79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1076960"/>
            <a:ext cx="9601200" cy="559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797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occurrence based on hours of day chart</a:t>
            </a:r>
          </a:p>
        </p:txBody>
      </p:sp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/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67F10-1800-45A7-AE73-9472E100FC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887" y="1155848"/>
            <a:ext cx="8110854" cy="562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957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occurrence based on premise type chart</a:t>
            </a:r>
          </a:p>
        </p:txBody>
      </p:sp>
      <p:graphicFrame>
        <p:nvGraphicFramePr>
          <p:cNvPr id="9" name="Chart 8" descr="pie chart">
            <a:extLst>
              <a:ext uri="{FF2B5EF4-FFF2-40B4-BE49-F238E27FC236}">
                <a16:creationId xmlns:a16="http://schemas.microsoft.com/office/drawing/2014/main" id="{DCCB6637-D8E6-4BF1-9EF6-E5654DE57B60}"/>
              </a:ext>
            </a:extLst>
          </p:cNvPr>
          <p:cNvGraphicFramePr/>
          <p:nvPr/>
        </p:nvGraphicFramePr>
        <p:xfrm>
          <a:off x="6085314" y="1603524"/>
          <a:ext cx="6106686" cy="4071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95839B-A485-4E5F-BA8B-AFC873E41F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127" y="1229359"/>
            <a:ext cx="8810625" cy="492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Be at least 8-10 min. long </a:t>
            </a:r>
          </a:p>
          <a:p>
            <a:r>
              <a:rPr lang="en-US" dirty="0"/>
              <a:t>Describe the core message or hypothesis for your project. </a:t>
            </a:r>
          </a:p>
          <a:p>
            <a:r>
              <a:rPr lang="en-US" dirty="0"/>
              <a:t>Describe the questions you and your group found interesting, and what motivated you to answer them </a:t>
            </a:r>
          </a:p>
          <a:p>
            <a:r>
              <a:rPr lang="en-US" dirty="0"/>
              <a:t>Summarize where and how you found the data you used to answer these questions </a:t>
            </a:r>
          </a:p>
          <a:p>
            <a:r>
              <a:rPr lang="en-US" dirty="0"/>
              <a:t>Describe 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 </a:t>
            </a:r>
          </a:p>
          <a:p>
            <a:r>
              <a:rPr lang="en-US" dirty="0"/>
              <a:t>Describe the analysis process (accompanied by your </a:t>
            </a:r>
            <a:r>
              <a:rPr lang="en-US" dirty="0" err="1"/>
              <a:t>Jupyter</a:t>
            </a:r>
            <a:r>
              <a:rPr lang="en-US" dirty="0"/>
              <a:t> Notebook) </a:t>
            </a:r>
          </a:p>
          <a:p>
            <a:r>
              <a:rPr lang="en-US" dirty="0"/>
              <a:t>Summarize your conclusions. This should include a numerical summary (i.e., what data did your analysis yield), as well as visualizations of that summary (plots of the final analysis data) </a:t>
            </a:r>
          </a:p>
          <a:p>
            <a:r>
              <a:rPr lang="en-US" dirty="0"/>
              <a:t>Discuss the implications of your findings. This is where you get to have an open-ended discussion about what your findings "mean". T</a:t>
            </a:r>
          </a:p>
          <a:p>
            <a:r>
              <a:rPr lang="en-US" dirty="0"/>
              <a:t>ell a good story! Storytelling through data analysis is no different than in literature. Find your narrative and use your analysis and visualization skills to highlight conflict and resolution in your data.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767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Offences  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BCD9A77-4C3A-4EAD-B96B-7FA0E06074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70" y="1166957"/>
            <a:ext cx="11427650" cy="483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Open-floor Q&amp;A with the audience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21</a:t>
            </a:fld>
            <a:endParaRPr lang="en-US" noProof="0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440980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9" descr="cityscape">
            <a:extLst>
              <a:ext uri="{FF2B5EF4-FFF2-40B4-BE49-F238E27FC236}">
                <a16:creationId xmlns:a16="http://schemas.microsoft.com/office/drawing/2014/main" id="{63493B9E-F6F8-4C0F-9706-CA547A8B2B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" b="39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the Toronto Police Service and Stats Canada APIs our team will analyze the MCI by categories between 2014 and 2018 to find:</a:t>
            </a:r>
          </a:p>
          <a:p>
            <a:pPr fontAlgn="base"/>
            <a:r>
              <a:rPr lang="en-US" dirty="0"/>
              <a:t>Correlation between the offence type and the day of week/time of day when the offence took place</a:t>
            </a:r>
          </a:p>
          <a:p>
            <a:pPr fontAlgn="base"/>
            <a:r>
              <a:rPr lang="en-US" dirty="0"/>
              <a:t>Correlation between the offense type and the premise type (i.e. apartment, house) where the offence took place.</a:t>
            </a:r>
          </a:p>
          <a:p>
            <a:pPr fontAlgn="base"/>
            <a:r>
              <a:rPr lang="en-US" dirty="0"/>
              <a:t>Correlation between the offense type and the median household income of the neighborhood where the offence took place.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Description/Outline</a:t>
            </a:r>
            <a:r>
              <a:rPr lang="en-CA" b="0" dirty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77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to be used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799359" cy="2040255"/>
          </a:xfrm>
        </p:spPr>
        <p:txBody>
          <a:bodyPr/>
          <a:lstStyle/>
          <a:p>
            <a:pPr fontAlgn="base"/>
            <a:r>
              <a:rPr lang="it-IT" sz="1800" dirty="0"/>
              <a:t>Toronto Police Service API Data</a:t>
            </a:r>
          </a:p>
          <a:p>
            <a:pPr fontAlgn="base"/>
            <a:r>
              <a:rPr lang="it-IT" sz="1800" dirty="0"/>
              <a:t>Stats Canada API Data</a:t>
            </a:r>
            <a:br>
              <a:rPr lang="en-CA" sz="1800" dirty="0"/>
            </a:br>
            <a:endParaRPr lang="en-CA" sz="1800" dirty="0"/>
          </a:p>
        </p:txBody>
      </p:sp>
      <p:pic>
        <p:nvPicPr>
          <p:cNvPr id="7" name="Picture Placeholder 6" descr="skycraper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fontAlgn="base"/>
            <a:r>
              <a:rPr lang="en-US" dirty="0"/>
              <a:t>Collect data from Toronto Police Service using their public API. Load data into a Pandas dataset and cleanse any invalid and/or empty data elements.</a:t>
            </a:r>
          </a:p>
          <a:p>
            <a:pPr fontAlgn="base"/>
            <a:r>
              <a:rPr lang="en-US" dirty="0"/>
              <a:t>Collect data from Stats Canada using their public API. Load data into a Pandas dataset and cleanse any invalid and/or empty data elements.</a:t>
            </a:r>
          </a:p>
          <a:p>
            <a:pPr fontAlgn="base"/>
            <a:r>
              <a:rPr lang="en-US" dirty="0"/>
              <a:t>Join both datasets using the same granularity level i.e. latitude/longitude to perform analysis of MCIs and answer the questions outlined above.</a:t>
            </a:r>
          </a:p>
          <a:p>
            <a:pPr fontAlgn="base"/>
            <a:r>
              <a:rPr lang="en-US" dirty="0"/>
              <a:t>Plot data into meaningful graphs, based on the analysis we perform and the story we want to tell regarding our findings i.e. use a bar chart of offence to one another</a:t>
            </a:r>
          </a:p>
          <a:p>
            <a:pPr fontAlgn="base"/>
            <a:r>
              <a:rPr lang="en-US" dirty="0"/>
              <a:t>Plot data using google maps API to visualize each MCI analyzed.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89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FCA16-8D78-4A87-9023-708458E3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pic>
        <p:nvPicPr>
          <p:cNvPr id="17" name="Picture Placeholder 16" descr="man posing for portrait">
            <a:extLst>
              <a:ext uri="{FF2B5EF4-FFF2-40B4-BE49-F238E27FC236}">
                <a16:creationId xmlns:a16="http://schemas.microsoft.com/office/drawing/2014/main" id="{CBB1FBB7-8048-6F41-A39C-61BDC2D38B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6C6D21-6780-4D8A-9B6F-582E0BD2DC2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lang="en-US" dirty="0"/>
              <a:t>Rakesh KUMAR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35AC4D-C17D-4827-B693-43A34920A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19" name="Picture Placeholder 18" descr="woman posing for portrait while texting">
            <a:extLst>
              <a:ext uri="{FF2B5EF4-FFF2-40B4-BE49-F238E27FC236}">
                <a16:creationId xmlns:a16="http://schemas.microsoft.com/office/drawing/2014/main" id="{9F61DE0B-ECF7-B74B-80E5-B602A86B8F8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DE57B2-448D-4C8D-8B9C-FFDDFB0A9208}"/>
              </a:ext>
            </a:extLst>
          </p:cNvPr>
          <p:cNvSpPr>
            <a:spLocks noGrp="1"/>
          </p:cNvSpPr>
          <p:nvPr>
            <p:ph idx="19"/>
          </p:nvPr>
        </p:nvSpPr>
        <p:spPr/>
        <p:txBody>
          <a:bodyPr/>
          <a:lstStyle/>
          <a:p>
            <a:r>
              <a:rPr lang="en-US" dirty="0" err="1"/>
              <a:t>Iraldo</a:t>
            </a:r>
            <a:r>
              <a:rPr lang="en-US" dirty="0"/>
              <a:t> </a:t>
            </a:r>
            <a:r>
              <a:rPr lang="en-US" dirty="0" err="1"/>
              <a:t>gomez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CF1405A-05DA-4553-A7B3-B9592963C6B1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007C99FF-D296-8544-B04B-EA1DBB45780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658" y="2115048"/>
            <a:ext cx="1490116" cy="1163824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9E2175-1C3C-4B3E-A872-A1B7E6D64D52}"/>
              </a:ext>
            </a:extLst>
          </p:cNvPr>
          <p:cNvSpPr>
            <a:spLocks noGrp="1"/>
          </p:cNvSpPr>
          <p:nvPr>
            <p:ph idx="21"/>
          </p:nvPr>
        </p:nvSpPr>
        <p:spPr/>
        <p:txBody>
          <a:bodyPr/>
          <a:lstStyle/>
          <a:p>
            <a:r>
              <a:rPr lang="en-US" dirty="0"/>
              <a:t>Daniel Barrantes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80C3E07-3509-4911-AFF9-20EA8F12D0A4}"/>
              </a:ext>
            </a:extLst>
          </p:cNvPr>
          <p:cNvSpPr>
            <a:spLocks noGrp="1"/>
          </p:cNvSpPr>
          <p:nvPr>
            <p:ph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F7B49-6C9D-4DBF-AD20-9D4CFAB1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34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&amp; Summary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11" name="Picture Placeholder 10" descr="city skyline">
            <a:extLst>
              <a:ext uri="{FF2B5EF4-FFF2-40B4-BE49-F238E27FC236}">
                <a16:creationId xmlns:a16="http://schemas.microsoft.com/office/drawing/2014/main" id="{9D82A855-CCB0-4075-B5EE-5CC6FD176D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messages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Define the core message or hypothesis of your project.</a:t>
            </a:r>
          </a:p>
          <a:p>
            <a:pPr marL="0" indent="0">
              <a:buNone/>
            </a:pPr>
            <a:r>
              <a:rPr lang="en-US" sz="1800" dirty="0"/>
              <a:t>Describe the questions you asked, and why you asked them</a:t>
            </a:r>
          </a:p>
          <a:p>
            <a:pPr marL="0" indent="0">
              <a:buNone/>
            </a:pPr>
            <a:r>
              <a:rPr lang="en-US" sz="1800" dirty="0"/>
              <a:t>Describe whether you were able to answer these questions to your satisfaction, and briefly summarize your findings</a:t>
            </a:r>
          </a:p>
        </p:txBody>
      </p:sp>
      <p:pic>
        <p:nvPicPr>
          <p:cNvPr id="7" name="Picture Placeholder 6" descr="skycraper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25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15102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indent="0">
              <a:buNone/>
            </a:pPr>
            <a:r>
              <a:rPr lang="en-US" sz="1800" dirty="0"/>
              <a:t>Nunc viverra imperdiet enim. Fusce est. Vivamus a tellus.</a:t>
            </a:r>
          </a:p>
          <a:p>
            <a:pPr marL="0" indent="0">
              <a:buNone/>
            </a:pPr>
            <a:r>
              <a:rPr lang="en-US" sz="1800" dirty="0"/>
              <a:t>Pellentesque habitant morbi tristique senectus et netus et malesuada fames ac turpis egestas. Proin pharetra nonummy pede. Mauris et orci.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Placeholder 6" descr="skyscrapers">
            <a:extLst>
              <a:ext uri="{FF2B5EF4-FFF2-40B4-BE49-F238E27FC236}">
                <a16:creationId xmlns:a16="http://schemas.microsoft.com/office/drawing/2014/main" id="{29305ED8-D39E-4A20-A7CB-7EC58B3E32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presentation</Template>
  <TotalTime>0</TotalTime>
  <Words>1108</Words>
  <Application>Microsoft Office PowerPoint</Application>
  <PresentationFormat>Widescreen</PresentationFormat>
  <Paragraphs>109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Corbel</vt:lpstr>
      <vt:lpstr>Office Theme</vt:lpstr>
      <vt:lpstr>MAJOR CRIME INDICATORS (mci) - TORONTO</vt:lpstr>
      <vt:lpstr>PowerPoint Presentation</vt:lpstr>
      <vt:lpstr>Project Description/Outline:</vt:lpstr>
      <vt:lpstr>Datasets to be used </vt:lpstr>
      <vt:lpstr>Data Analysis</vt:lpstr>
      <vt:lpstr>team</vt:lpstr>
      <vt:lpstr>Motivation &amp; Summary slides</vt:lpstr>
      <vt:lpstr>Core messages </vt:lpstr>
      <vt:lpstr>Questions </vt:lpstr>
      <vt:lpstr>Answers and findings summarY</vt:lpstr>
      <vt:lpstr>Questions &amp; dATA</vt:lpstr>
      <vt:lpstr>Data Cleanup &amp; Exploration</vt:lpstr>
      <vt:lpstr>Data analysis</vt:lpstr>
      <vt:lpstr>Discussion</vt:lpstr>
      <vt:lpstr>Post Mortem</vt:lpstr>
      <vt:lpstr>Major crime indicator of Toronto police chart</vt:lpstr>
      <vt:lpstr>crime analysis by household median income chart</vt:lpstr>
      <vt:lpstr>crime occurrence based on hours of day chart</vt:lpstr>
      <vt:lpstr>crime occurrence based on premise type chart</vt:lpstr>
      <vt:lpstr>Offences  Table</vt:lpstr>
      <vt:lpstr>Questions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2019-07-10T21:27:57Z</dcterms:created>
  <dcterms:modified xsi:type="dcterms:W3CDTF">2019-07-15T00:50:05Z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